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3" r:id="rId4"/>
    <p:sldId id="264" r:id="rId5"/>
    <p:sldId id="261" r:id="rId6"/>
    <p:sldId id="262" r:id="rId7"/>
    <p:sldId id="265" r:id="rId8"/>
    <p:sldId id="266" r:id="rId9"/>
    <p:sldId id="267" r:id="rId10"/>
    <p:sldId id="270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F2CyBKJt0ZDawbskTRMDQ==" hashData="rIAKa/wsSuwYi+9BqmkKeyjOiVWuKjpgwaPGJQ1540syAgbo0F1WRJZ8GyLxNRXtRI/q3Igyn4WJYrNFrHAgm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848"/>
    <a:srgbClr val="3352A4"/>
    <a:srgbClr val="58619D"/>
    <a:srgbClr val="E6F1DD"/>
    <a:srgbClr val="CFE3BF"/>
    <a:srgbClr val="B1B3CE"/>
    <a:srgbClr val="98CF8B"/>
    <a:srgbClr val="87BF63"/>
    <a:srgbClr val="A4C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78"/>
    <p:restoredTop sz="94592"/>
  </p:normalViewPr>
  <p:slideViewPr>
    <p:cSldViewPr snapToGrid="0" snapToObjects="1">
      <p:cViewPr varScale="1">
        <p:scale>
          <a:sx n="65" d="100"/>
          <a:sy n="65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F444-8547-374A-A3FC-81FD9F89C37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99FA1-592D-D84B-97B0-42AB13A57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99FA1-592D-D84B-97B0-42AB13A571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6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ED9992-9E00-C4AF-A278-2C18B471F701}"/>
              </a:ext>
            </a:extLst>
          </p:cNvPr>
          <p:cNvSpPr/>
          <p:nvPr userDrawn="1"/>
        </p:nvSpPr>
        <p:spPr>
          <a:xfrm>
            <a:off x="0" y="5943600"/>
            <a:ext cx="12191999" cy="914400"/>
          </a:xfrm>
          <a:prstGeom prst="rect">
            <a:avLst/>
          </a:prstGeom>
          <a:solidFill>
            <a:srgbClr val="E6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E8A27-1DBE-4696-82C9-B23E3C05B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5916" y="6149444"/>
            <a:ext cx="6574031" cy="5137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F047704-B5CC-4D3B-A614-AA386308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443345"/>
            <a:ext cx="10515600" cy="6927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AU" sz="3400" i="1" dirty="0">
                <a:solidFill>
                  <a:srgbClr val="49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TITLE — 34PT ARIAL ITALIC</a:t>
            </a:r>
            <a:endParaRPr lang="en-US" sz="3400" i="1" dirty="0">
              <a:solidFill>
                <a:srgbClr val="49B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2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4FEEC2-A6B3-41EE-B28B-CE65740A881E}"/>
              </a:ext>
            </a:extLst>
          </p:cNvPr>
          <p:cNvSpPr/>
          <p:nvPr userDrawn="1"/>
        </p:nvSpPr>
        <p:spPr>
          <a:xfrm>
            <a:off x="0" y="5943600"/>
            <a:ext cx="12191999" cy="914400"/>
          </a:xfrm>
          <a:prstGeom prst="rect">
            <a:avLst/>
          </a:prstGeom>
          <a:solidFill>
            <a:srgbClr val="E6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63C87C-319E-4BC2-BB7D-EB64907B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3740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cap="all" baseline="0"/>
            </a:lvl1pPr>
          </a:lstStyle>
          <a:p>
            <a:r>
              <a:rPr lang="en-AU" sz="3400" i="1" dirty="0">
                <a:solidFill>
                  <a:srgbClr val="49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TITLE — 34PT ARIAL ITALIC</a:t>
            </a:r>
            <a:endParaRPr lang="en-US" sz="3400" i="1" dirty="0">
              <a:solidFill>
                <a:srgbClr val="49B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71BA7A-7BCA-4D8B-A0BD-19394BB06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5916" y="6149444"/>
            <a:ext cx="6574031" cy="5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43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rgbClr val="49B8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elkayahealth.org.a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ellostoryland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DE96A4-2DEA-1C00-BB9C-200CA2162690}"/>
              </a:ext>
            </a:extLst>
          </p:cNvPr>
          <p:cNvSpPr/>
          <p:nvPr/>
        </p:nvSpPr>
        <p:spPr>
          <a:xfrm>
            <a:off x="0" y="3314500"/>
            <a:ext cx="12192000" cy="3543500"/>
          </a:xfrm>
          <a:prstGeom prst="rect">
            <a:avLst/>
          </a:prstGeom>
          <a:solidFill>
            <a:srgbClr val="98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6CACC-586C-2660-63EF-262B468CFC4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5007" y="4301710"/>
            <a:ext cx="4435366" cy="10307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August</a:t>
            </a: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</a:t>
            </a:r>
            <a:endParaRPr lang="en-AU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FE682F-7DDB-5B6F-C076-D9B201911D42}"/>
              </a:ext>
            </a:extLst>
          </p:cNvPr>
          <p:cNvSpPr txBox="1">
            <a:spLocks/>
          </p:cNvSpPr>
          <p:nvPr/>
        </p:nvSpPr>
        <p:spPr>
          <a:xfrm>
            <a:off x="515007" y="3416594"/>
            <a:ext cx="11256579" cy="646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HELKAYA HEALTH – INTERIM BRANDING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2CBDA-9CB9-4B21-A5BB-EB39786E5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1943869"/>
            <a:ext cx="11256579" cy="8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64C8-6EF2-4808-AC4F-82C78141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D51FD-6466-4CF6-B971-7DB2EAE55A5B}"/>
              </a:ext>
            </a:extLst>
          </p:cNvPr>
          <p:cNvSpPr/>
          <p:nvPr/>
        </p:nvSpPr>
        <p:spPr>
          <a:xfrm>
            <a:off x="0" y="1046017"/>
            <a:ext cx="6096000" cy="4200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35165-6CC3-4C62-A6EC-3C01C20C49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9" y="1631947"/>
            <a:ext cx="10701423" cy="2515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98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77DD-42A9-4567-9B60-A92751AA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374073"/>
            <a:ext cx="10515600" cy="604335"/>
          </a:xfrm>
        </p:spPr>
        <p:txBody>
          <a:bodyPr/>
          <a:lstStyle/>
          <a:p>
            <a:r>
              <a:rPr lang="en-US" dirty="0"/>
              <a:t>Where do I find them?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B5E67B-E0C4-44D9-9416-30D29816D8A0}"/>
              </a:ext>
            </a:extLst>
          </p:cNvPr>
          <p:cNvSpPr/>
          <p:nvPr/>
        </p:nvSpPr>
        <p:spPr>
          <a:xfrm>
            <a:off x="0" y="1256042"/>
            <a:ext cx="6096000" cy="462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LETTERHEAD &amp; POWERPOINT </a:t>
            </a:r>
          </a:p>
          <a:p>
            <a:pPr marL="1257300" lvl="2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intranet under ‘Communications’</a:t>
            </a: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BROCHURES</a:t>
            </a: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intranet under ‘Brochures/Leaflets’</a:t>
            </a:r>
          </a:p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castlemainehealth.org.au</a:t>
            </a:r>
          </a:p>
          <a:p>
            <a:pPr marL="1257300" lvl="2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aldhosp.vic.gov.au</a:t>
            </a:r>
          </a:p>
          <a:p>
            <a:pPr marL="1257300" lvl="2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hirp.org.au</a:t>
            </a:r>
          </a:p>
          <a:p>
            <a:pPr marL="1257300" lvl="2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</a:t>
            </a:r>
            <a:r>
              <a:rPr lang="en-AU" sz="2000" dirty="0">
                <a:solidFill>
                  <a:srgbClr val="49B84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dhelkayahealth.org.au</a:t>
            </a:r>
            <a:endParaRPr lang="en-AU" sz="2000" dirty="0">
              <a:solidFill>
                <a:srgbClr val="49B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guide will be available on the intranet under ‘Communications’ this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7E9C6-B508-4D0D-904C-EAEF85F01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302" y="503244"/>
            <a:ext cx="5073747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5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3FD1-31B0-4B77-9BF9-954560FA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374073"/>
            <a:ext cx="10515600" cy="741495"/>
          </a:xfrm>
        </p:spPr>
        <p:txBody>
          <a:bodyPr/>
          <a:lstStyle/>
          <a:p>
            <a:r>
              <a:rPr lang="en-US" dirty="0"/>
              <a:t>Need more?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E16B69-1B40-4EBE-8CC7-A9C62A6CB097}"/>
              </a:ext>
            </a:extLst>
          </p:cNvPr>
          <p:cNvSpPr/>
          <p:nvPr/>
        </p:nvSpPr>
        <p:spPr>
          <a:xfrm>
            <a:off x="13854" y="1337135"/>
            <a:ext cx="7802791" cy="26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</a:t>
            </a: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Storyland</a:t>
            </a: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their advice and work on our interim branding.</a:t>
            </a:r>
          </a:p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questions about the interim branding, or requests for assistance with its application, contact Janine McCarthy on email jmccarthy@castlemainehealth.org.au or call 5471 3505</a:t>
            </a:r>
            <a:br>
              <a:rPr lang="en-AU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4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C372256-A5D9-6078-D226-77DB369D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443345"/>
            <a:ext cx="10515600" cy="6927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i="1" dirty="0">
                <a:solidFill>
                  <a:srgbClr val="49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IT ALL ABOUT?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68621-9F71-B5ED-95A8-775F10428869}"/>
              </a:ext>
            </a:extLst>
          </p:cNvPr>
          <p:cNvSpPr/>
          <p:nvPr/>
        </p:nvSpPr>
        <p:spPr>
          <a:xfrm>
            <a:off x="13854" y="1337135"/>
            <a:ext cx="7959713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Maldon Hospital integrated with Castlemaine Health in March 2022 to form Dhelkaya Health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Dhelkaya  means ‘good/being healthy’ in the 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Wurrung language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choice of an Indigenous name acknowledges the 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Wurrung’s traditional ownership of the lands on which we live and work and expresses our gratitude to the 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Wurrung for sharing them with us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been w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ondering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to say ‘Dhelkaya’? Click on the sound button to find out…</a:t>
            </a:r>
          </a:p>
        </p:txBody>
      </p:sp>
      <p:pic>
        <p:nvPicPr>
          <p:cNvPr id="2" name="Dhelkaya - being good, being healthy">
            <a:hlinkClick r:id="" action="ppaction://media"/>
            <a:extLst>
              <a:ext uri="{FF2B5EF4-FFF2-40B4-BE49-F238E27FC236}">
                <a16:creationId xmlns:a16="http://schemas.microsoft.com/office/drawing/2014/main" id="{4C444F8E-A28D-464F-B130-B477600CB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5568" y="1656419"/>
            <a:ext cx="2731008" cy="27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0C12-280C-4AD4-8F5A-478FE7B4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374073"/>
            <a:ext cx="10515600" cy="686631"/>
          </a:xfrm>
        </p:spPr>
        <p:txBody>
          <a:bodyPr/>
          <a:lstStyle/>
          <a:p>
            <a:r>
              <a:rPr lang="en-US" dirty="0"/>
              <a:t>SO WHAT’S A BRAND </a:t>
            </a:r>
            <a:r>
              <a:rPr lang="en-US" dirty="0" err="1"/>
              <a:t>ANYWAy</a:t>
            </a:r>
            <a:r>
              <a:rPr lang="en-US" dirty="0"/>
              <a:t>?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67565-DB82-4179-B187-57C16CB3C45C}"/>
              </a:ext>
            </a:extLst>
          </p:cNvPr>
          <p:cNvSpPr/>
          <p:nvPr/>
        </p:nvSpPr>
        <p:spPr>
          <a:xfrm>
            <a:off x="13854" y="1337135"/>
            <a:ext cx="7959713" cy="262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set of ideas in people’s minds shaped by a company, organisation or individual’s actions and recognised by a consistent visual and verbal style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 logo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brand is what everyone reads, watches, imagines, suspects, projects, thinks, feels, sees, says, hears about an organisation, product or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58A41-AB02-4939-826C-D1C8E8D9F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28" y="1399200"/>
            <a:ext cx="4059600" cy="40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F763-002B-45CB-BA12-7E15CABF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374073"/>
            <a:ext cx="10515600" cy="640911"/>
          </a:xfrm>
        </p:spPr>
        <p:txBody>
          <a:bodyPr/>
          <a:lstStyle/>
          <a:p>
            <a:r>
              <a:rPr lang="en-US" dirty="0"/>
              <a:t>What’s a brand identity?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69F88E-D2BC-4265-A4CF-08C595230487}"/>
              </a:ext>
            </a:extLst>
          </p:cNvPr>
          <p:cNvSpPr/>
          <p:nvPr/>
        </p:nvSpPr>
        <p:spPr>
          <a:xfrm>
            <a:off x="13854" y="1337135"/>
            <a:ext cx="7124365" cy="301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identity can project four things: who you are; what you do; how you do it; where you want to go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enables change to happen and emphasises that change has taken place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identity is a design, marketing, communication &amp; human resource tool; it influences every part of the organisation and every audience of the organisation; it’s an economical resource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B60AB-0145-4F6D-9027-167BA107F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8925" r="18045"/>
          <a:stretch/>
        </p:blipFill>
        <p:spPr>
          <a:xfrm>
            <a:off x="7241459" y="1418251"/>
            <a:ext cx="4454012" cy="353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6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96D55-B3F8-4905-B8B0-FEB02BD29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76"/>
          <a:stretch/>
        </p:blipFill>
        <p:spPr>
          <a:xfrm>
            <a:off x="5821205" y="731520"/>
            <a:ext cx="6356941" cy="5226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372256-A5D9-6078-D226-77DB369D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443345"/>
            <a:ext cx="10515600" cy="6927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i="1" dirty="0">
                <a:solidFill>
                  <a:srgbClr val="49B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NEED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68621-9F71-B5ED-95A8-775F10428869}"/>
              </a:ext>
            </a:extLst>
          </p:cNvPr>
          <p:cNvSpPr/>
          <p:nvPr/>
        </p:nvSpPr>
        <p:spPr>
          <a:xfrm>
            <a:off x="13854" y="1337135"/>
            <a:ext cx="7389836" cy="44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visually communicate our new identity to our staff, patients, residents and community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communicate that our three organisations are now working together as one 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communicate that we are on a journey – this is an interim brand that will be in place for the next 12-18 months</a:t>
            </a:r>
          </a:p>
          <a:p>
            <a:pPr marL="800100" lvl="1" indent="-342900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remember, we’re not ‘rebranding’ everything. Instead we’re applying the interim branding only in the most effective and cost effective ‘touchpoints’ </a:t>
            </a:r>
            <a:r>
              <a:rPr lang="en-AU" sz="2000" dirty="0" err="1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AU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letterhead, websites, social media, brochures etc.</a:t>
            </a:r>
            <a:br>
              <a:rPr lang="en-AU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4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7D77-56EB-4FDF-9BA6-50DAB9B7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374073"/>
            <a:ext cx="10515600" cy="695775"/>
          </a:xfrm>
        </p:spPr>
        <p:txBody>
          <a:bodyPr/>
          <a:lstStyle/>
          <a:p>
            <a:r>
              <a:rPr lang="en-US" dirty="0"/>
              <a:t>WHAT DOES IT LOOK LIKE?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2A85E-C3C2-43B9-B628-915E56E8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063" y="1046017"/>
            <a:ext cx="6914007" cy="47659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5A4A44-40FE-4DC0-93AD-3285DCA357E6}"/>
              </a:ext>
            </a:extLst>
          </p:cNvPr>
          <p:cNvSpPr/>
          <p:nvPr/>
        </p:nvSpPr>
        <p:spPr>
          <a:xfrm>
            <a:off x="0" y="1046017"/>
            <a:ext cx="6096000" cy="4200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&amp; ADVERTISING</a:t>
            </a: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B7AC-DF48-414A-8420-B6BCB248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7CA300-F6CC-4315-A982-45A4D693ED26}"/>
              </a:ext>
            </a:extLst>
          </p:cNvPr>
          <p:cNvSpPr/>
          <p:nvPr/>
        </p:nvSpPr>
        <p:spPr>
          <a:xfrm>
            <a:off x="0" y="1046017"/>
            <a:ext cx="6096000" cy="4200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</a:t>
            </a: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58BB9-C751-47CA-A206-C5214B86E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918" y="900684"/>
            <a:ext cx="7911989" cy="4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9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64C8-6EF2-4808-AC4F-82C78141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316AE-F5F7-4D97-9848-85A628D04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728" y="861712"/>
            <a:ext cx="7647252" cy="4642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DF025B-7BCC-433E-87ED-0B5778414F6D}"/>
              </a:ext>
            </a:extLst>
          </p:cNvPr>
          <p:cNvSpPr/>
          <p:nvPr/>
        </p:nvSpPr>
        <p:spPr>
          <a:xfrm>
            <a:off x="0" y="1046017"/>
            <a:ext cx="6096000" cy="4200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2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64C8-6EF2-4808-AC4F-82C78141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6E152-E4F8-4E31-8AB9-5403EF691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9"/>
          <a:stretch/>
        </p:blipFill>
        <p:spPr>
          <a:xfrm>
            <a:off x="3803903" y="1143000"/>
            <a:ext cx="7831959" cy="45171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ED51FD-6466-4CF6-B971-7DB2EAE55A5B}"/>
              </a:ext>
            </a:extLst>
          </p:cNvPr>
          <p:cNvSpPr/>
          <p:nvPr/>
        </p:nvSpPr>
        <p:spPr>
          <a:xfrm>
            <a:off x="0" y="1046017"/>
            <a:ext cx="6096000" cy="4200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ts val="28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>
                <a:solidFill>
                  <a:srgbClr val="33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BROCHURES </a:t>
            </a:r>
            <a:endParaRPr lang="en-AU" sz="2000" dirty="0">
              <a:solidFill>
                <a:srgbClr val="33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98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491</Words>
  <Application>Microsoft Office PowerPoint</Application>
  <PresentationFormat>Widescreen</PresentationFormat>
  <Paragraphs>47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WHAT’S IT ALL ABOUT?</vt:lpstr>
      <vt:lpstr>SO WHAT’S A BRAND ANYWAy?</vt:lpstr>
      <vt:lpstr>What’s a brand identity?</vt:lpstr>
      <vt:lpstr>WHY DO WE NEED IT?</vt:lpstr>
      <vt:lpstr>WHAT DOES IT LOOK LIKE?</vt:lpstr>
      <vt:lpstr>WHAT DOES IT LOOK LIKE?</vt:lpstr>
      <vt:lpstr>What does it look like?</vt:lpstr>
      <vt:lpstr>What does it look like?</vt:lpstr>
      <vt:lpstr>What does it look like?</vt:lpstr>
      <vt:lpstr>Where do I find them?</vt:lpstr>
      <vt:lpstr>Need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Gregory</dc:creator>
  <cp:lastModifiedBy>Janine McCarthy</cp:lastModifiedBy>
  <cp:revision>65</cp:revision>
  <dcterms:created xsi:type="dcterms:W3CDTF">2022-06-01T02:24:48Z</dcterms:created>
  <dcterms:modified xsi:type="dcterms:W3CDTF">2022-08-18T23:30:34Z</dcterms:modified>
</cp:coreProperties>
</file>